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ars_of_national_liberation" TargetMode="External"/><Relationship Id="rId2" Type="http://schemas.openxmlformats.org/officeDocument/2006/relationships/hyperlink" Target="http://en.wikipedia.org/wiki/Slave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dentity_politics" TargetMode="External"/><Relationship Id="rId5" Type="http://schemas.openxmlformats.org/officeDocument/2006/relationships/hyperlink" Target="http://en.wikipedia.org/wiki/African-American_Civil_Rights_Movement_(1955%E2%80%931968)" TargetMode="External"/><Relationship Id="rId4" Type="http://schemas.openxmlformats.org/officeDocument/2006/relationships/hyperlink" Target="http://en.wikipedia.org/wiki/Colon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national_human_rights_law" TargetMode="External"/><Relationship Id="rId2" Type="http://schemas.openxmlformats.org/officeDocument/2006/relationships/hyperlink" Target="http://en.wikipedia.org/wiki/International_humanitarian_la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/>
              <a:t>History of Human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4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7922"/>
            <a:ext cx="10515600" cy="551904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Ideas </a:t>
            </a:r>
            <a:r>
              <a:rPr lang="en-US" dirty="0"/>
              <a:t>of </a:t>
            </a:r>
            <a:r>
              <a:rPr lang="en-US" b="1" dirty="0"/>
              <a:t>rights and liberty </a:t>
            </a:r>
            <a:r>
              <a:rPr lang="en-US" dirty="0"/>
              <a:t>have existed for much of human history but it is unclear to what degree such concepts can be described as </a:t>
            </a:r>
            <a:r>
              <a:rPr lang="en-US" b="1" dirty="0"/>
              <a:t>“human rights” </a:t>
            </a:r>
            <a:r>
              <a:rPr lang="en-US" dirty="0"/>
              <a:t>in the modern sense.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Because </a:t>
            </a:r>
            <a:r>
              <a:rPr lang="en-US" dirty="0"/>
              <a:t>although the concept of rights existed in the pre-modern cultures; but these rights cannot be described as the universal human rights; </a:t>
            </a:r>
            <a:r>
              <a:rPr lang="en-US" b="1" dirty="0"/>
              <a:t>slavery,</a:t>
            </a:r>
            <a:r>
              <a:rPr lang="en-US" dirty="0"/>
              <a:t> for instance, was </a:t>
            </a:r>
            <a:r>
              <a:rPr lang="en-US" b="1" dirty="0"/>
              <a:t>justified in both ancient and modern times as a natural condition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Moreover</a:t>
            </a:r>
            <a:r>
              <a:rPr lang="en-US" dirty="0"/>
              <a:t>, medieval charters of liberty such as the </a:t>
            </a:r>
            <a:r>
              <a:rPr lang="en-US" b="1" u="sng" dirty="0"/>
              <a:t>English Magna </a:t>
            </a:r>
            <a:r>
              <a:rPr lang="en-US" b="1" u="sng" dirty="0" smtClean="0"/>
              <a:t>Charta</a:t>
            </a:r>
            <a:r>
              <a:rPr lang="en-US" b="1" dirty="0" smtClean="0"/>
              <a:t> </a:t>
            </a:r>
            <a:r>
              <a:rPr lang="en-US" dirty="0"/>
              <a:t>were not charters of human rights; they instead constituted </a:t>
            </a:r>
            <a:r>
              <a:rPr lang="en-US" b="1" dirty="0"/>
              <a:t>a form of limited political and legal agreement </a:t>
            </a:r>
            <a:r>
              <a:rPr lang="en-US" dirty="0"/>
              <a:t>to address specific political circumstances.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468" y="598311"/>
            <a:ext cx="10515600" cy="57460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600" dirty="0" smtClean="0"/>
              <a:t>Therefore</a:t>
            </a:r>
            <a:r>
              <a:rPr lang="en-US" sz="2600" dirty="0"/>
              <a:t>, the basis of most modern legal interpretations of human rights can be traced back to the </a:t>
            </a:r>
            <a:r>
              <a:rPr lang="en-US" sz="2600" dirty="0" smtClean="0"/>
              <a:t>recent </a:t>
            </a:r>
            <a:r>
              <a:rPr lang="en-US" sz="2600" dirty="0"/>
              <a:t>European history. </a:t>
            </a:r>
            <a:endParaRPr lang="en-US" sz="2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/>
              <a:t>The </a:t>
            </a:r>
            <a:r>
              <a:rPr lang="en-US" sz="2600" b="1" dirty="0" smtClean="0">
                <a:solidFill>
                  <a:schemeClr val="accent5"/>
                </a:solidFill>
              </a:rPr>
              <a:t>Twelve Articles (1525)</a:t>
            </a:r>
            <a:r>
              <a:rPr lang="en-US" sz="2600" dirty="0" smtClean="0"/>
              <a:t>are considered to be the first record of human rights in this regard which were the part of the </a:t>
            </a:r>
            <a:r>
              <a:rPr lang="en-US" sz="2600" b="1" dirty="0" smtClean="0"/>
              <a:t>peasants, demands </a:t>
            </a:r>
            <a:r>
              <a:rPr lang="en-US" sz="2600" dirty="0" smtClean="0"/>
              <a:t>raised towards the </a:t>
            </a:r>
            <a:r>
              <a:rPr lang="en-US" sz="2600" b="1" dirty="0" err="1" smtClean="0"/>
              <a:t>Swabian</a:t>
            </a:r>
            <a:r>
              <a:rPr lang="en-US" sz="2600" b="1" dirty="0" smtClean="0"/>
              <a:t> League </a:t>
            </a:r>
            <a:r>
              <a:rPr lang="en-US" sz="2600" dirty="0" smtClean="0"/>
              <a:t>in </a:t>
            </a:r>
            <a:r>
              <a:rPr lang="en-US" sz="2600" dirty="0" smtClean="0">
                <a:solidFill>
                  <a:schemeClr val="accent5"/>
                </a:solidFill>
              </a:rPr>
              <a:t>the </a:t>
            </a:r>
            <a:r>
              <a:rPr lang="en-US" sz="2600" b="1" dirty="0" smtClean="0">
                <a:solidFill>
                  <a:schemeClr val="accent5"/>
                </a:solidFill>
              </a:rPr>
              <a:t>German Peasants’ War in Germany.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/>
              <a:t>While in </a:t>
            </a:r>
            <a:r>
              <a:rPr lang="en-US" sz="2600" b="1" dirty="0" smtClean="0">
                <a:solidFill>
                  <a:schemeClr val="accent5"/>
                </a:solidFill>
              </a:rPr>
              <a:t>1542 in Spain</a:t>
            </a:r>
            <a:r>
              <a:rPr lang="en-US" sz="2600" dirty="0" smtClean="0">
                <a:solidFill>
                  <a:schemeClr val="accent5"/>
                </a:solidFill>
              </a:rPr>
              <a:t> </a:t>
            </a:r>
            <a:r>
              <a:rPr lang="en-US" sz="2600" dirty="0" smtClean="0"/>
              <a:t>the famous </a:t>
            </a:r>
            <a:r>
              <a:rPr lang="en-US" sz="2600" b="1" dirty="0" smtClean="0">
                <a:solidFill>
                  <a:schemeClr val="accent5"/>
                </a:solidFill>
              </a:rPr>
              <a:t>Valladolid Debate </a:t>
            </a:r>
            <a:r>
              <a:rPr lang="en-US" sz="2600" dirty="0" smtClean="0"/>
              <a:t>was conducted in which </a:t>
            </a:r>
            <a:r>
              <a:rPr lang="en-US" sz="2600" b="1" dirty="0" err="1" smtClean="0">
                <a:solidFill>
                  <a:schemeClr val="accent5"/>
                </a:solidFill>
              </a:rPr>
              <a:t>Bartolome’de</a:t>
            </a:r>
            <a:r>
              <a:rPr lang="en-US" sz="2600" b="1" dirty="0" smtClean="0">
                <a:solidFill>
                  <a:schemeClr val="accent5"/>
                </a:solidFill>
              </a:rPr>
              <a:t> Las Cases </a:t>
            </a:r>
            <a:r>
              <a:rPr lang="en-US" sz="2600" dirty="0" smtClean="0"/>
              <a:t>strongly argued for </a:t>
            </a:r>
            <a:r>
              <a:rPr lang="en-US" sz="2600" b="1" dirty="0" smtClean="0"/>
              <a:t>equal rights to freedom of slavery.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/>
              <a:t>Then in </a:t>
            </a:r>
            <a:r>
              <a:rPr lang="en-US" sz="2600" b="1" dirty="0" smtClean="0">
                <a:solidFill>
                  <a:schemeClr val="accent5"/>
                </a:solidFill>
              </a:rPr>
              <a:t>1683 in Britain</a:t>
            </a:r>
            <a:r>
              <a:rPr lang="en-US" sz="2600" dirty="0" smtClean="0"/>
              <a:t>, the </a:t>
            </a:r>
            <a:r>
              <a:rPr lang="en-US" sz="2600" b="1" dirty="0" smtClean="0">
                <a:solidFill>
                  <a:schemeClr val="accent5"/>
                </a:solidFill>
              </a:rPr>
              <a:t>English Bill of Rights </a:t>
            </a:r>
            <a:r>
              <a:rPr lang="en-US" sz="2600" dirty="0" smtClean="0"/>
              <a:t>and the </a:t>
            </a:r>
            <a:r>
              <a:rPr lang="en-US" sz="2600" b="1" dirty="0" smtClean="0">
                <a:solidFill>
                  <a:schemeClr val="accent5"/>
                </a:solidFill>
              </a:rPr>
              <a:t>Scottish Claim of Rights </a:t>
            </a:r>
            <a:r>
              <a:rPr lang="en-US" sz="2600" dirty="0" smtClean="0"/>
              <a:t>were passed each of which made illegal range of oppressive governmental actions.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/>
              <a:t>After that the </a:t>
            </a:r>
            <a:r>
              <a:rPr lang="en-US" sz="2600" b="1" dirty="0" smtClean="0">
                <a:solidFill>
                  <a:schemeClr val="accent5"/>
                </a:solidFill>
              </a:rPr>
              <a:t>Virginia Declaration of 1776 </a:t>
            </a:r>
            <a:r>
              <a:rPr lang="en-US" sz="2600" dirty="0" smtClean="0"/>
              <a:t>was adopted which </a:t>
            </a:r>
            <a:r>
              <a:rPr lang="en-US" sz="2600" b="1" dirty="0" smtClean="0">
                <a:solidFill>
                  <a:schemeClr val="accent5"/>
                </a:solidFill>
              </a:rPr>
              <a:t>encoded into law</a:t>
            </a:r>
            <a:r>
              <a:rPr lang="en-US" sz="2600" dirty="0" smtClean="0">
                <a:solidFill>
                  <a:schemeClr val="accent5"/>
                </a:solidFill>
              </a:rPr>
              <a:t> </a:t>
            </a:r>
            <a:r>
              <a:rPr lang="en-US" sz="2600" dirty="0" smtClean="0"/>
              <a:t>a number of </a:t>
            </a:r>
            <a:r>
              <a:rPr lang="en-US" sz="2600" b="1" dirty="0" smtClean="0"/>
              <a:t>fundamental civil rights and freedoms </a:t>
            </a:r>
            <a:r>
              <a:rPr lang="en-US" sz="2600" dirty="0" smtClean="0"/>
              <a:t>of individuals.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/>
              <a:t>Not only this it also influenced a no. of later documents, including the </a:t>
            </a:r>
            <a:r>
              <a:rPr lang="en-US" sz="2600" b="1" dirty="0" smtClean="0">
                <a:solidFill>
                  <a:schemeClr val="accent5"/>
                </a:solidFill>
              </a:rPr>
              <a:t>United States Declaration of Independence (1776) </a:t>
            </a:r>
            <a:r>
              <a:rPr lang="en-US" sz="2600" dirty="0" smtClean="0"/>
              <a:t>and the </a:t>
            </a:r>
            <a:r>
              <a:rPr lang="en-US" sz="2600" b="1" dirty="0" smtClean="0">
                <a:solidFill>
                  <a:schemeClr val="accent5"/>
                </a:solidFill>
              </a:rPr>
              <a:t>French Declaration of the Rights of Man and of the Citizen (1789), </a:t>
            </a:r>
            <a:r>
              <a:rPr lang="en-US" sz="2600" dirty="0" smtClean="0"/>
              <a:t>respectively both of which established certain legal rights of the individuals.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6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7022"/>
            <a:ext cx="10687756" cy="558994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Then </a:t>
            </a:r>
            <a:r>
              <a:rPr lang="en-US" dirty="0"/>
              <a:t>in the </a:t>
            </a:r>
            <a:r>
              <a:rPr lang="en-US" b="1" dirty="0"/>
              <a:t>19th century</a:t>
            </a:r>
            <a:r>
              <a:rPr lang="en-US" dirty="0"/>
              <a:t>, human rights became a central concern over the issue of </a:t>
            </a:r>
            <a:r>
              <a:rPr lang="en-US" b="1" u="sng" dirty="0">
                <a:hlinkClick r:id="rId2"/>
              </a:rPr>
              <a:t>slavery</a:t>
            </a:r>
            <a:r>
              <a:rPr lang="en-US" dirty="0"/>
              <a:t> and a number of reformers worked towards its abolition.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Moreover</a:t>
            </a:r>
            <a:r>
              <a:rPr lang="en-US" dirty="0"/>
              <a:t>, many groups and movements achieved profound social changes over the course of the </a:t>
            </a:r>
            <a:r>
              <a:rPr lang="en-US" b="1" dirty="0"/>
              <a:t>20th century </a:t>
            </a:r>
            <a:r>
              <a:rPr lang="en-US" dirty="0"/>
              <a:t>in the name of human rights. In this regard </a:t>
            </a:r>
            <a:r>
              <a:rPr lang="en-US" b="1" u="sng" dirty="0" err="1"/>
              <a:t>labour</a:t>
            </a:r>
            <a:r>
              <a:rPr lang="en-US" b="1" u="sng" dirty="0"/>
              <a:t> unions</a:t>
            </a:r>
            <a:r>
              <a:rPr lang="en-US" dirty="0"/>
              <a:t>, </a:t>
            </a:r>
            <a:r>
              <a:rPr lang="en-US" b="1" u="sng" dirty="0"/>
              <a:t>women’s rights movements</a:t>
            </a:r>
            <a:r>
              <a:rPr lang="en-US" u="sng" dirty="0"/>
              <a:t>,</a:t>
            </a:r>
            <a:r>
              <a:rPr lang="en-US" dirty="0"/>
              <a:t> </a:t>
            </a:r>
            <a:r>
              <a:rPr lang="en-US" b="1" u="sng" dirty="0">
                <a:hlinkClick r:id="rId3" tooltip="Wars of national liberation"/>
              </a:rPr>
              <a:t>National liberation movements</a:t>
            </a:r>
            <a:r>
              <a:rPr lang="en-US" dirty="0"/>
              <a:t> (which succeeded in many countries in driving out the </a:t>
            </a:r>
            <a:r>
              <a:rPr lang="en-US" b="1" u="sng" dirty="0">
                <a:hlinkClick r:id="rId4" tooltip="Colony"/>
              </a:rPr>
              <a:t>colonial</a:t>
            </a:r>
            <a:r>
              <a:rPr lang="en-US" dirty="0"/>
              <a:t> powers), </a:t>
            </a:r>
            <a:r>
              <a:rPr lang="en-US" b="1" u="sng" dirty="0">
                <a:hlinkClick r:id="rId5" tooltip="African-American Civil Rights Movement (1955–1968)"/>
              </a:rPr>
              <a:t>African American Civil Rights Movement</a:t>
            </a:r>
            <a:r>
              <a:rPr lang="en-US" dirty="0"/>
              <a:t>, and more recent diverse </a:t>
            </a:r>
            <a:r>
              <a:rPr lang="en-US" b="1" u="sng" dirty="0">
                <a:hlinkClick r:id="rId6"/>
              </a:rPr>
              <a:t>identity politics</a:t>
            </a:r>
            <a:r>
              <a:rPr lang="en-US" b="1" u="sng" dirty="0"/>
              <a:t> movements</a:t>
            </a:r>
            <a:r>
              <a:rPr lang="en-US" dirty="0"/>
              <a:t>, on behalf of women and minorities in the United States are of great importance.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3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5122"/>
            <a:ext cx="10515600" cy="49065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But </a:t>
            </a:r>
            <a:r>
              <a:rPr lang="en-US" dirty="0"/>
              <a:t>all this was </a:t>
            </a:r>
            <a:r>
              <a:rPr lang="en-US" b="1" dirty="0"/>
              <a:t>just the beginning</a:t>
            </a:r>
            <a:r>
              <a:rPr lang="en-US" dirty="0"/>
              <a:t>. The actual content and widespread acceptance of the international human rights standards emerged largely in the </a:t>
            </a:r>
            <a:r>
              <a:rPr lang="en-US" b="1" u="sng" dirty="0"/>
              <a:t>post-World War II</a:t>
            </a:r>
            <a:r>
              <a:rPr lang="en-US" dirty="0"/>
              <a:t> period, following the atrocities that transformed human rights from a domestic matter into an international concern.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The </a:t>
            </a:r>
            <a:r>
              <a:rPr lang="en-US" dirty="0"/>
              <a:t>victorious Allies, meeting in </a:t>
            </a:r>
            <a:r>
              <a:rPr lang="en-US" b="1" dirty="0"/>
              <a:t>Dumbarton Oaks </a:t>
            </a:r>
            <a:r>
              <a:rPr lang="en-US" dirty="0"/>
              <a:t>to discuss and negotiate the formation of the international body that would become  the </a:t>
            </a:r>
            <a:r>
              <a:rPr lang="en-US" b="1" dirty="0"/>
              <a:t>United Nations (UN) (1945), </a:t>
            </a:r>
            <a:r>
              <a:rPr lang="en-US" dirty="0"/>
              <a:t>stated that ensuring respect for the human rights and fundamental freedoms would be one of its purposes.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230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073"/>
            <a:ext cx="10515600" cy="55078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This </a:t>
            </a:r>
            <a:r>
              <a:rPr lang="en-US" dirty="0"/>
              <a:t>was the first time that the words </a:t>
            </a:r>
            <a:r>
              <a:rPr lang="en-US" b="1" dirty="0"/>
              <a:t>“human rights” </a:t>
            </a:r>
            <a:r>
              <a:rPr lang="en-US" dirty="0"/>
              <a:t>were used in an international treaty.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 </a:t>
            </a:r>
            <a:r>
              <a:rPr lang="en-US" dirty="0"/>
              <a:t>F</a:t>
            </a:r>
            <a:r>
              <a:rPr lang="en-US" dirty="0" smtClean="0"/>
              <a:t>ollowing </a:t>
            </a:r>
            <a:r>
              <a:rPr lang="en-US" dirty="0"/>
              <a:t>the World War II, the United Nations and its members developed much of the discourse and the bodies of law that now make up </a:t>
            </a:r>
            <a:r>
              <a:rPr lang="en-US" b="1" u="sng" dirty="0">
                <a:hlinkClick r:id="rId2"/>
              </a:rPr>
              <a:t>international humanitarian law</a:t>
            </a:r>
            <a:r>
              <a:rPr lang="en-US" dirty="0"/>
              <a:t> and </a:t>
            </a:r>
            <a:r>
              <a:rPr lang="en-US" b="1" u="sng" dirty="0">
                <a:hlinkClick r:id="rId3"/>
              </a:rPr>
              <a:t>international</a:t>
            </a:r>
            <a:r>
              <a:rPr lang="en-US" u="sng" dirty="0">
                <a:hlinkClick r:id="rId3"/>
              </a:rPr>
              <a:t> </a:t>
            </a:r>
            <a:r>
              <a:rPr lang="en-US" b="1" u="sng" dirty="0">
                <a:hlinkClick r:id="rId3"/>
              </a:rPr>
              <a:t>human</a:t>
            </a:r>
            <a:r>
              <a:rPr lang="en-US" u="sng" dirty="0">
                <a:hlinkClick r:id="rId3"/>
              </a:rPr>
              <a:t> </a:t>
            </a:r>
            <a:r>
              <a:rPr lang="en-US" b="1" u="sng" dirty="0">
                <a:hlinkClick r:id="rId3"/>
              </a:rPr>
              <a:t>rights</a:t>
            </a:r>
            <a:r>
              <a:rPr lang="en-US" u="sng" dirty="0">
                <a:hlinkClick r:id="rId3"/>
              </a:rPr>
              <a:t> </a:t>
            </a:r>
            <a:r>
              <a:rPr lang="en-US" b="1" u="sng" dirty="0">
                <a:hlinkClick r:id="rId3"/>
              </a:rPr>
              <a:t>law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year </a:t>
            </a:r>
            <a:r>
              <a:rPr lang="en-US" b="1" dirty="0"/>
              <a:t>1948</a:t>
            </a:r>
            <a:r>
              <a:rPr lang="en-US" dirty="0"/>
              <a:t> will be remembered as a great achievement in this regard. Because, in this year, the United Nations General Assembly adopted the </a:t>
            </a:r>
            <a:r>
              <a:rPr lang="en-US" b="1" u="sng" dirty="0"/>
              <a:t>Universal</a:t>
            </a:r>
            <a:r>
              <a:rPr lang="en-US" u="sng" dirty="0"/>
              <a:t> </a:t>
            </a:r>
            <a:r>
              <a:rPr lang="en-US" b="1" u="sng" dirty="0"/>
              <a:t>Declaration</a:t>
            </a:r>
            <a:r>
              <a:rPr lang="en-US" u="sng" dirty="0"/>
              <a:t> </a:t>
            </a:r>
            <a:r>
              <a:rPr lang="en-US" b="1" u="sng" dirty="0"/>
              <a:t>of</a:t>
            </a:r>
            <a:r>
              <a:rPr lang="en-US" u="sng" dirty="0"/>
              <a:t> </a:t>
            </a:r>
            <a:r>
              <a:rPr lang="en-US" b="1" u="sng" dirty="0"/>
              <a:t>Human</a:t>
            </a:r>
            <a:r>
              <a:rPr lang="en-US" u="sng" dirty="0"/>
              <a:t> </a:t>
            </a:r>
            <a:r>
              <a:rPr lang="en-US" b="1" u="sng" dirty="0"/>
              <a:t>Rights</a:t>
            </a:r>
            <a:r>
              <a:rPr lang="en-US" dirty="0"/>
              <a:t> (UDHR) which is considered as a Magna </a:t>
            </a:r>
            <a:r>
              <a:rPr lang="en-US" dirty="0" smtClean="0"/>
              <a:t>Charta </a:t>
            </a:r>
            <a:r>
              <a:rPr lang="en-US" dirty="0"/>
              <a:t>in the history of human rights as it provides a uniform standard of human rights to all nations and regions, irrespective of their backgrounds, cultures, religions and ideologies.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4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	However</a:t>
            </a:r>
            <a:r>
              <a:rPr lang="en-US" dirty="0"/>
              <a:t>, beyond the UDHR, a number of other treaties and conventions have also been adopted by the UN General Assembly that create rights for individuals and also create obligations for the states that ratify them.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47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4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History of Human Rights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Human Rights</dc:title>
  <dc:creator>Acer</dc:creator>
  <cp:lastModifiedBy>Acer</cp:lastModifiedBy>
  <cp:revision>9</cp:revision>
  <dcterms:created xsi:type="dcterms:W3CDTF">2020-04-30T21:13:20Z</dcterms:created>
  <dcterms:modified xsi:type="dcterms:W3CDTF">2020-04-30T21:50:09Z</dcterms:modified>
</cp:coreProperties>
</file>